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30" r:id="rId1"/>
  </p:sldMasterIdLst>
  <p:notesMasterIdLst>
    <p:notesMasterId r:id="rId23"/>
  </p:notesMasterIdLst>
  <p:sldIdLst>
    <p:sldId id="256" r:id="rId2"/>
    <p:sldId id="272" r:id="rId3"/>
    <p:sldId id="295" r:id="rId4"/>
    <p:sldId id="312" r:id="rId5"/>
    <p:sldId id="311" r:id="rId6"/>
    <p:sldId id="305" r:id="rId7"/>
    <p:sldId id="306" r:id="rId8"/>
    <p:sldId id="308" r:id="rId9"/>
    <p:sldId id="297" r:id="rId10"/>
    <p:sldId id="276" r:id="rId11"/>
    <p:sldId id="286" r:id="rId12"/>
    <p:sldId id="296" r:id="rId13"/>
    <p:sldId id="257" r:id="rId14"/>
    <p:sldId id="292" r:id="rId15"/>
    <p:sldId id="289" r:id="rId16"/>
    <p:sldId id="290" r:id="rId17"/>
    <p:sldId id="293" r:id="rId18"/>
    <p:sldId id="294" r:id="rId19"/>
    <p:sldId id="309" r:id="rId20"/>
    <p:sldId id="291" r:id="rId21"/>
    <p:sldId id="31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80AA3E2B-9654-334D-844D-AE63BE71D298}">
          <p14:sldIdLst>
            <p14:sldId id="256"/>
            <p14:sldId id="272"/>
            <p14:sldId id="295"/>
            <p14:sldId id="312"/>
            <p14:sldId id="311"/>
            <p14:sldId id="305"/>
            <p14:sldId id="306"/>
            <p14:sldId id="308"/>
            <p14:sldId id="297"/>
            <p14:sldId id="276"/>
            <p14:sldId id="286"/>
            <p14:sldId id="296"/>
            <p14:sldId id="257"/>
            <p14:sldId id="292"/>
            <p14:sldId id="289"/>
            <p14:sldId id="290"/>
            <p14:sldId id="293"/>
            <p14:sldId id="294"/>
            <p14:sldId id="309"/>
            <p14:sldId id="291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86376"/>
  </p:normalViewPr>
  <p:slideViewPr>
    <p:cSldViewPr snapToGrid="0" snapToObjects="1">
      <p:cViewPr varScale="1">
        <p:scale>
          <a:sx n="106" d="100"/>
          <a:sy n="106" d="100"/>
        </p:scale>
        <p:origin x="1080" y="176"/>
      </p:cViewPr>
      <p:guideLst/>
    </p:cSldViewPr>
  </p:slideViewPr>
  <p:outlineViewPr>
    <p:cViewPr>
      <p:scale>
        <a:sx n="33" d="100"/>
        <a:sy n="33" d="100"/>
      </p:scale>
      <p:origin x="0" y="-10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453B-993D-8B4A-8A2B-0A034CD7DA7B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A364-14DD-2746-AD2C-861A268662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84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21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30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89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34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05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48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71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91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A364-14DD-2746-AD2C-861A2686622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32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93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05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74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70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3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581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94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34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075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2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7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63790BB-3783-0C4A-9EB8-582BFB8275FA}" type="datetimeFigureOut">
              <a:rPr kumimoji="1" lang="ja-JP" altLang="en-US" smtClean="0"/>
              <a:t>2019/11/13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3B3CFD4-1528-A84C-A132-18C30E411C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35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C0648FB-4388-443C-8D4E-4A9FF033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9232" y="4789412"/>
            <a:ext cx="6914147" cy="1851176"/>
          </a:xfrm>
        </p:spPr>
        <p:txBody>
          <a:bodyPr>
            <a:normAutofit fontScale="62500" lnSpcReduction="20000"/>
          </a:bodyPr>
          <a:lstStyle/>
          <a:p>
            <a:endParaRPr lang="en-US" altLang="ja-JP" b="1" dirty="0"/>
          </a:p>
          <a:p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R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元年</a:t>
            </a:r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11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月</a:t>
            </a:r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13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日</a:t>
            </a:r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 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　伝習館高校</a:t>
            </a:r>
            <a:endParaRPr lang="en-US" altLang="ja-JP" sz="5700" dirty="0"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MaruGothicMPRO" charset="-128"/>
            </a:endParaRPr>
          </a:p>
          <a:p>
            <a:endParaRPr lang="en-US" altLang="ja-JP" sz="5700" dirty="0"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MaruGothicMPRO" charset="-128"/>
            </a:endParaRPr>
          </a:p>
          <a:p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九大・数理</a:t>
            </a:r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 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　廣島</a:t>
            </a:r>
            <a:r>
              <a:rPr lang="en-US" altLang="ja-JP" sz="57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 </a:t>
            </a:r>
            <a:r>
              <a:rPr lang="ja-JP" altLang="en-US" sz="57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MaruGothicMPRO" charset="-128"/>
              </a:rPr>
              <a:t>文生</a:t>
            </a:r>
            <a:endParaRPr kumimoji="1" lang="ja-JP" altLang="en-US" sz="5700"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MaruGothicMPRO" charset="-128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4A8D762E-DA8D-419A-BA44-68B93D3D9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86933" y="977048"/>
            <a:ext cx="9618133" cy="2960980"/>
          </a:xfrm>
        </p:spPr>
        <p:txBody>
          <a:bodyPr anchor="b">
            <a:normAutofit/>
          </a:bodyPr>
          <a:lstStyle/>
          <a:p>
            <a:pPr algn="l"/>
            <a:br>
              <a:rPr kumimoji="1" lang="en-US" altLang="ja-JP" sz="3800" b="1">
                <a:solidFill>
                  <a:srgbClr val="FFFFFF"/>
                </a:solidFill>
                <a:latin typeface="HGMaruGothicMPRO" charset="-128"/>
                <a:ea typeface="HGMaruGothicMPRO" charset="-128"/>
                <a:cs typeface="HGMaruGothicMPRO" charset="-128"/>
              </a:rPr>
            </a:br>
            <a:br>
              <a:rPr kumimoji="1" lang="en-US" altLang="ja-JP" sz="3800" b="1">
                <a:solidFill>
                  <a:srgbClr val="FFFFFF"/>
                </a:solidFill>
                <a:latin typeface="HGMaruGothicMPRO" charset="-128"/>
                <a:ea typeface="HGMaruGothicMPRO" charset="-128"/>
                <a:cs typeface="HGMaruGothicMPRO" charset="-128"/>
              </a:rPr>
            </a:br>
            <a:r>
              <a:rPr lang="ja-JP" altLang="en-US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植物の進化に隠れた数列の話</a:t>
            </a:r>
            <a:br>
              <a:rPr lang="en-US" altLang="ja-JP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br>
              <a:rPr lang="en-US" altLang="ja-JP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lang="en-US" altLang="ja-JP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--</a:t>
            </a:r>
            <a:r>
              <a:rPr lang="ja-JP" altLang="en-US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有理数から最も遠い無理数</a:t>
            </a:r>
            <a:r>
              <a:rPr lang="en-US" altLang="ja-JP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--</a:t>
            </a:r>
            <a:br>
              <a:rPr lang="ja-JP" altLang="en-US" sz="3800">
                <a:solidFill>
                  <a:srgbClr val="FFFFFF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endParaRPr kumimoji="1" lang="ja-JP" altLang="en-US" sz="3800" b="1">
              <a:solidFill>
                <a:srgbClr val="FFFFFF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MaruGothicMPRO" charset="-128"/>
            </a:endParaRP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47F95953-8E19-4C01-997F-0E959B52B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552199" y="5234457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6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" y="132708"/>
            <a:ext cx="8485372" cy="6416450"/>
          </a:xfrm>
        </p:spPr>
      </p:pic>
      <p:sp>
        <p:nvSpPr>
          <p:cNvPr id="12" name="テキスト ボックス 11"/>
          <p:cNvSpPr txBox="1"/>
          <p:nvPr/>
        </p:nvSpPr>
        <p:spPr>
          <a:xfrm>
            <a:off x="8173814" y="308842"/>
            <a:ext cx="3841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葉の枚数と角度</a:t>
            </a:r>
          </a:p>
        </p:txBody>
      </p:sp>
      <p:pic>
        <p:nvPicPr>
          <p:cNvPr id="4" name="図 3" descr="黒い背景と白い文字&#10;&#10;自動的に生成された説明">
            <a:extLst>
              <a:ext uri="{FF2B5EF4-FFF2-40B4-BE49-F238E27FC236}">
                <a16:creationId xmlns:a16="http://schemas.microsoft.com/office/drawing/2014/main" id="{089C84AF-034F-F34F-92A7-FF4F1C462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728" y="1862667"/>
            <a:ext cx="3627004" cy="38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8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8527552" y="3476433"/>
            <a:ext cx="3527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1/2</a:t>
            </a:r>
            <a:r>
              <a:rPr kumimoji="1" lang="en-US" altLang="ja-JP" sz="4400" dirty="0"/>
              <a:t>,1/3,2/5,3/8,5/13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662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87F239-37B6-6648-948B-75231828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pPr algn="ctr"/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レオナルド・フィボナッチ</a:t>
            </a:r>
            <a:endParaRPr kumimoji="1" lang="ja-JP" altLang="en-US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9AE70EF-619B-2649-B197-8BF7BDD72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0621" y="1858257"/>
            <a:ext cx="4650758" cy="3771900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58A180-3F35-1B40-B4AB-0EE122AC7164}"/>
              </a:ext>
            </a:extLst>
          </p:cNvPr>
          <p:cNvSpPr txBox="1"/>
          <p:nvPr/>
        </p:nvSpPr>
        <p:spPr>
          <a:xfrm>
            <a:off x="3871412" y="5776912"/>
            <a:ext cx="402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１１７０−１２４０</a:t>
            </a:r>
          </a:p>
        </p:txBody>
      </p:sp>
    </p:spTree>
    <p:extLst>
      <p:ext uri="{BB962C8B-B14F-4D97-AF65-F5344CB8AC3E}">
        <p14:creationId xmlns:p14="http://schemas.microsoft.com/office/powerpoint/2010/main" val="2251617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7939" y="356511"/>
            <a:ext cx="11375756" cy="2292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6000" b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フィボナッチ数列の漸化式</a:t>
            </a:r>
            <a:endParaRPr lang="en-US" altLang="ja-JP" sz="6000" b="1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6000" b="1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　</a:t>
            </a:r>
            <a:r>
              <a:rPr lang="en-US" altLang="ja-JP" sz="6000" b="1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lang="en-US" altLang="ja-JP" sz="6000" b="1" baseline="-25000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n+2 </a:t>
            </a:r>
            <a:r>
              <a:rPr lang="en-US" altLang="ja-JP" sz="6000" b="1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= F</a:t>
            </a:r>
            <a:r>
              <a:rPr lang="en-US" altLang="ja-JP" sz="6000" b="1" baseline="-25000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n+1 </a:t>
            </a:r>
            <a:r>
              <a:rPr lang="en-US" altLang="ja-JP" sz="6000" b="1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+ </a:t>
            </a:r>
            <a:r>
              <a:rPr lang="en-US" altLang="ja-JP" sz="6000" b="1" dirty="0" err="1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lang="en-US" altLang="ja-JP" sz="6000" b="1" baseline="-25000" dirty="0" err="1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</a:t>
            </a:r>
            <a:r>
              <a:rPr lang="en-US" altLang="ja-JP" sz="6000" b="1" baseline="-25000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endParaRPr lang="en-US" altLang="ja-JP" sz="6000" b="1" dirty="0">
              <a:solidFill>
                <a:srgbClr val="FF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3522921"/>
            <a:ext cx="123543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葉序</a:t>
            </a:r>
            <a:r>
              <a:rPr kumimoji="1" lang="en-US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= </a:t>
            </a:r>
            <a:r>
              <a:rPr kumimoji="1" lang="en-US" altLang="ja-JP" sz="66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kumimoji="1" lang="en-US" altLang="ja-JP" sz="6600" baseline="-25000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</a:t>
            </a:r>
            <a:r>
              <a:rPr lang="en-US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/(mF</a:t>
            </a:r>
            <a:r>
              <a:rPr lang="en-US" altLang="ja-JP" sz="6600" baseline="-25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</a:t>
            </a:r>
            <a:r>
              <a:rPr lang="en-US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+</a:t>
            </a:r>
            <a:r>
              <a:rPr kumimoji="1" lang="en-US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kumimoji="1" lang="en-US" altLang="ja-JP" sz="6600" baseline="-25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n-</a:t>
            </a:r>
            <a:r>
              <a:rPr lang="en-US" altLang="ja-JP" sz="6600" baseline="-25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en-US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) m=1,2,... 1/2,1/3,2/5,3/8,5/13,</a:t>
            </a:r>
            <a:r>
              <a:rPr lang="mr-IN" altLang="ja-JP" sz="6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…</a:t>
            </a:r>
            <a:endParaRPr kumimoji="1" lang="ja-JP" altLang="en-US" sz="6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C5B1D-C994-5E46-A792-B924F6E5D87D}"/>
              </a:ext>
            </a:extLst>
          </p:cNvPr>
          <p:cNvSpPr txBox="1"/>
          <p:nvPr/>
        </p:nvSpPr>
        <p:spPr>
          <a:xfrm>
            <a:off x="1704785" y="2815035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1,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050BA4-10F1-E841-8302-D50EC5565A96}"/>
              </a:ext>
            </a:extLst>
          </p:cNvPr>
          <p:cNvSpPr txBox="1"/>
          <p:nvPr/>
        </p:nvSpPr>
        <p:spPr>
          <a:xfrm>
            <a:off x="2297100" y="2829267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1,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9D0063-271C-B142-AB40-2F57DEFF902B}"/>
              </a:ext>
            </a:extLst>
          </p:cNvPr>
          <p:cNvSpPr txBox="1"/>
          <p:nvPr/>
        </p:nvSpPr>
        <p:spPr>
          <a:xfrm>
            <a:off x="2910916" y="2836056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2,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4E392C-1A46-1046-A664-21314C988A90}"/>
              </a:ext>
            </a:extLst>
          </p:cNvPr>
          <p:cNvSpPr txBox="1"/>
          <p:nvPr/>
        </p:nvSpPr>
        <p:spPr>
          <a:xfrm>
            <a:off x="3511037" y="2860104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3,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FEC8A8-2752-4C47-9F6C-D6EA49424E5D}"/>
              </a:ext>
            </a:extLst>
          </p:cNvPr>
          <p:cNvSpPr txBox="1"/>
          <p:nvPr/>
        </p:nvSpPr>
        <p:spPr>
          <a:xfrm>
            <a:off x="4058322" y="2862009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5,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223629-B5D7-F944-A322-47202FEFE567}"/>
              </a:ext>
            </a:extLst>
          </p:cNvPr>
          <p:cNvSpPr txBox="1"/>
          <p:nvPr/>
        </p:nvSpPr>
        <p:spPr>
          <a:xfrm>
            <a:off x="4549056" y="2862422"/>
            <a:ext cx="611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8,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09012C-C5EB-504E-A9AA-FFD9ECC71498}"/>
              </a:ext>
            </a:extLst>
          </p:cNvPr>
          <p:cNvSpPr txBox="1"/>
          <p:nvPr/>
        </p:nvSpPr>
        <p:spPr>
          <a:xfrm>
            <a:off x="4975845" y="2863361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13,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783887-781F-D646-ADBF-F1CB3F6E8D24}"/>
              </a:ext>
            </a:extLst>
          </p:cNvPr>
          <p:cNvSpPr txBox="1"/>
          <p:nvPr/>
        </p:nvSpPr>
        <p:spPr>
          <a:xfrm>
            <a:off x="5731379" y="2864405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21,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9CA434-3666-0448-99B1-51EE1B9A65B6}"/>
              </a:ext>
            </a:extLst>
          </p:cNvPr>
          <p:cNvSpPr txBox="1"/>
          <p:nvPr/>
        </p:nvSpPr>
        <p:spPr>
          <a:xfrm>
            <a:off x="6484458" y="2857077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34,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75A40-5575-F64D-BE5E-F374708C422B}"/>
              </a:ext>
            </a:extLst>
          </p:cNvPr>
          <p:cNvSpPr txBox="1"/>
          <p:nvPr/>
        </p:nvSpPr>
        <p:spPr>
          <a:xfrm>
            <a:off x="7239992" y="2862009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55,</a:t>
            </a:r>
            <a:endParaRPr kumimoji="1" lang="ja-JP" altLang="en-US" sz="4000">
              <a:solidFill>
                <a:schemeClr val="accent2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B758D9-3916-664C-B58E-A7C528ECDC98}"/>
              </a:ext>
            </a:extLst>
          </p:cNvPr>
          <p:cNvSpPr txBox="1"/>
          <p:nvPr/>
        </p:nvSpPr>
        <p:spPr>
          <a:xfrm>
            <a:off x="8063763" y="2857077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accent2"/>
                </a:solidFill>
              </a:rPr>
              <a:t>89,</a:t>
            </a:r>
            <a:r>
              <a:rPr kumimoji="1" lang="ja-JP" altLang="en-US" sz="4000">
                <a:solidFill>
                  <a:schemeClr val="accent2"/>
                </a:solidFill>
              </a:rPr>
              <a:t>・・・</a:t>
            </a:r>
          </a:p>
        </p:txBody>
      </p:sp>
    </p:spTree>
    <p:extLst>
      <p:ext uri="{BB962C8B-B14F-4D97-AF65-F5344CB8AC3E}">
        <p14:creationId xmlns:p14="http://schemas.microsoft.com/office/powerpoint/2010/main" val="4388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9769" y="562072"/>
            <a:ext cx="6163536" cy="2963182"/>
          </a:xfrm>
        </p:spPr>
        <p:txBody>
          <a:bodyPr>
            <a:noAutofit/>
          </a:bodyPr>
          <a:lstStyle/>
          <a:p>
            <a:r>
              <a:rPr lang="ja-JP" altLang="en-US" sz="44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・</a:t>
            </a:r>
            <a:r>
              <a:rPr kumimoji="1" lang="en-US" altLang="ja-JP" sz="4400" dirty="0" err="1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kumimoji="1" lang="en-US" altLang="ja-JP" sz="4400" baseline="-25000" dirty="0" err="1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</a:t>
            </a:r>
            <a:r>
              <a:rPr kumimoji="1" lang="en-US" altLang="ja-JP" sz="4400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/F</a:t>
            </a:r>
            <a:r>
              <a:rPr kumimoji="1" lang="en-US" altLang="ja-JP" sz="4400" baseline="-25000" dirty="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n+1</a:t>
            </a:r>
            <a:br>
              <a:rPr kumimoji="1" lang="en-US" altLang="ja-JP" sz="4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br>
              <a:rPr kumimoji="1" lang="en-US" altLang="ja-JP" sz="4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en-US" altLang="ja-JP" sz="4400" dirty="0" err="1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F</a:t>
            </a:r>
            <a:r>
              <a:rPr kumimoji="1" lang="en-US" altLang="ja-JP" sz="4400" baseline="-25000" dirty="0" err="1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</a:t>
            </a:r>
            <a:r>
              <a:rPr kumimoji="1" lang="ja-JP" altLang="en-US" sz="4400" baseline="-2500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440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周して</a:t>
            </a:r>
            <a:r>
              <a:rPr kumimoji="1" lang="en-US" altLang="ja-JP" sz="4400" dirty="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F</a:t>
            </a:r>
            <a:r>
              <a:rPr kumimoji="1" lang="en-US" altLang="ja-JP" sz="4400" baseline="-25000" dirty="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n+1</a:t>
            </a:r>
            <a:r>
              <a:rPr kumimoji="1" lang="en-US" altLang="ja-JP" sz="4400" dirty="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440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枚の</a:t>
            </a:r>
            <a:br>
              <a:rPr kumimoji="1" lang="en-US" altLang="ja-JP" sz="4400" dirty="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 sz="4400">
                <a:solidFill>
                  <a:schemeClr val="accent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葉がつく</a:t>
            </a:r>
            <a:endParaRPr kumimoji="1" lang="ja-JP" altLang="en-US" dirty="0">
              <a:solidFill>
                <a:schemeClr val="accent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7" name="コンテンツ プレースホルダー 6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DB4E45C2-3D89-C74F-9978-2C136514D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3304" y="330199"/>
            <a:ext cx="5346033" cy="386882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5D736A-5256-EA4A-BE99-8F78CBF1CF39}"/>
                  </a:ext>
                </a:extLst>
              </p:cNvPr>
              <p:cNvSpPr txBox="1"/>
              <p:nvPr/>
            </p:nvSpPr>
            <p:spPr>
              <a:xfrm>
                <a:off x="429769" y="3679671"/>
                <a:ext cx="1083178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・</a:t>
                </a:r>
                <a:r>
                  <a:rPr lang="en-US" altLang="ja-JP" sz="4400" dirty="0" err="1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F</a:t>
                </a:r>
                <a:r>
                  <a:rPr lang="en-US" altLang="ja-JP" sz="4400" baseline="-25000" dirty="0" err="1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n</a:t>
                </a:r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周</a:t>
                </a:r>
                <a:r>
                  <a:rPr lang="en-US" altLang="ja-JP" sz="44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=360F</a:t>
                </a:r>
                <a:r>
                  <a:rPr lang="en-US" altLang="ja-JP" sz="4400" baseline="-25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n </a:t>
                </a:r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　　</a:t>
                </a:r>
                <a:endParaRPr lang="en-US" altLang="ja-JP" sz="44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　　葉と葉のなす角</a:t>
                </a:r>
                <a:r>
                  <a:rPr lang="en-US" altLang="ja-JP" sz="44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=360F</a:t>
                </a:r>
                <a:r>
                  <a:rPr lang="en-US" altLang="ja-JP" sz="4400" baseline="-25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n </a:t>
                </a:r>
                <a:r>
                  <a:rPr lang="en-US" altLang="ja-JP" sz="44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/F</a:t>
                </a:r>
                <a:r>
                  <a:rPr lang="en-US" altLang="ja-JP" sz="4400" baseline="-25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n+1</a:t>
                </a:r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</a:t>
                </a:r>
                <a:endParaRPr lang="en-US" altLang="ja-JP" sz="44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  <a:p>
                <a:r>
                  <a:rPr lang="ja-JP" altLang="en-US" sz="44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　　</a:t>
                </a:r>
                <a:r>
                  <a:rPr lang="en-US" altLang="ja-JP" sz="4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137.52(n</a:t>
                </a:r>
                <a:r>
                  <a:rPr lang="ja-JP" altLang="en-US" sz="440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→</a:t>
                </a:r>
                <a:r>
                  <a:rPr lang="en-US" altLang="ja-JP" sz="4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ja-JP" sz="4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)</a:t>
                </a:r>
                <a:endParaRPr kumimoji="1" lang="ja-JP" altLang="en-US" sz="440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15D736A-5256-EA4A-BE99-8F78CBF1C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9" y="3679671"/>
                <a:ext cx="10831789" cy="2123658"/>
              </a:xfrm>
              <a:prstGeom prst="rect">
                <a:avLst/>
              </a:prstGeom>
              <a:blipFill>
                <a:blip r:embed="rId4"/>
                <a:stretch>
                  <a:fillRect l="-2225" t="-5952" b="-13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矢印 8">
            <a:extLst>
              <a:ext uri="{FF2B5EF4-FFF2-40B4-BE49-F238E27FC236}">
                <a16:creationId xmlns:a16="http://schemas.microsoft.com/office/drawing/2014/main" id="{812F2977-1B35-6747-874A-E606038B1CE4}"/>
              </a:ext>
            </a:extLst>
          </p:cNvPr>
          <p:cNvSpPr/>
          <p:nvPr/>
        </p:nvSpPr>
        <p:spPr>
          <a:xfrm rot="2815342">
            <a:off x="3558529" y="1153137"/>
            <a:ext cx="983624" cy="555571"/>
          </a:xfrm>
          <a:prstGeom prst="rightArrow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7F85A409-AE15-AD47-B2C3-BB3FBEF5CE65}"/>
              </a:ext>
            </a:extLst>
          </p:cNvPr>
          <p:cNvSpPr/>
          <p:nvPr/>
        </p:nvSpPr>
        <p:spPr>
          <a:xfrm>
            <a:off x="631899" y="51037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　</a:t>
            </a: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E294BFDB-D3D2-A84D-9B5D-2E3B5325760C}"/>
              </a:ext>
            </a:extLst>
          </p:cNvPr>
          <p:cNvSpPr/>
          <p:nvPr/>
        </p:nvSpPr>
        <p:spPr>
          <a:xfrm>
            <a:off x="585537" y="44860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8919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0078A8-ADC9-594B-94EC-F8F6A4F6BEAC}"/>
              </a:ext>
            </a:extLst>
          </p:cNvPr>
          <p:cNvSpPr txBox="1"/>
          <p:nvPr/>
        </p:nvSpPr>
        <p:spPr>
          <a:xfrm>
            <a:off x="1750683" y="369582"/>
            <a:ext cx="8703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色々な角度で試してみる</a:t>
            </a:r>
          </a:p>
        </p:txBody>
      </p:sp>
      <p:pic>
        <p:nvPicPr>
          <p:cNvPr id="6" name="コンテンツ プレースホルダー 5" descr="地図, 線画, 自転車 が含まれている画像&#10;&#10;自動的に生成された説明">
            <a:extLst>
              <a:ext uri="{FF2B5EF4-FFF2-40B4-BE49-F238E27FC236}">
                <a16:creationId xmlns:a16="http://schemas.microsoft.com/office/drawing/2014/main" id="{6BF51BC5-0C5A-AF44-9AD7-273BB4C1F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016" y="1385245"/>
            <a:ext cx="11466749" cy="5312735"/>
          </a:xfrm>
        </p:spPr>
      </p:pic>
    </p:spTree>
    <p:extLst>
      <p:ext uri="{BB962C8B-B14F-4D97-AF65-F5344CB8AC3E}">
        <p14:creationId xmlns:p14="http://schemas.microsoft.com/office/powerpoint/2010/main" val="108785814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>
            <a:cxnSpLocks/>
          </p:cNvCxnSpPr>
          <p:nvPr/>
        </p:nvCxnSpPr>
        <p:spPr>
          <a:xfrm>
            <a:off x="6038165" y="989732"/>
            <a:ext cx="1" cy="832207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53461" y="404957"/>
            <a:ext cx="1110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最も一様に葉がばらまかれているように見える</a:t>
            </a:r>
          </a:p>
        </p:txBody>
      </p:sp>
      <p:pic>
        <p:nvPicPr>
          <p:cNvPr id="6" name="コンテンツ プレースホルダー 5" descr="自転車, 民衆 が含まれている画像&#10;&#10;自動的に生成された説明">
            <a:extLst>
              <a:ext uri="{FF2B5EF4-FFF2-40B4-BE49-F238E27FC236}">
                <a16:creationId xmlns:a16="http://schemas.microsoft.com/office/drawing/2014/main" id="{E0A2C0EF-5420-8B4E-939A-A2A249615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8431" y="2021584"/>
            <a:ext cx="12452668" cy="3362074"/>
          </a:xfrm>
        </p:spPr>
      </p:pic>
    </p:spTree>
    <p:extLst>
      <p:ext uri="{BB962C8B-B14F-4D97-AF65-F5344CB8AC3E}">
        <p14:creationId xmlns:p14="http://schemas.microsoft.com/office/powerpoint/2010/main" val="740882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3FF051-7BF8-9042-8B3D-8BAD2324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8355"/>
            <a:ext cx="10058400" cy="963996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ひまわりに現れるフィボナッチ数列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0F9DEE6-2153-174B-93D5-D2EEE57B9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18" y="1088717"/>
            <a:ext cx="4092111" cy="3473008"/>
          </a:xfr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9B6CBB5-12F6-8B44-911B-3D82F8EE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91" y="1088718"/>
            <a:ext cx="7088591" cy="34730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AEB3A19-A9E4-134B-BBFC-CD91B9649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19" y="4705564"/>
            <a:ext cx="5667482" cy="18346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EAE7BD-023F-3541-B346-AF3EC730CE83}"/>
              </a:ext>
            </a:extLst>
          </p:cNvPr>
          <p:cNvSpPr txBox="1"/>
          <p:nvPr/>
        </p:nvSpPr>
        <p:spPr>
          <a:xfrm>
            <a:off x="6074268" y="5184508"/>
            <a:ext cx="6117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solidFill>
                  <a:srgbClr val="FF0000"/>
                </a:solidFill>
              </a:rPr>
              <a:t>←このパターンしか存在しない</a:t>
            </a:r>
          </a:p>
        </p:txBody>
      </p:sp>
    </p:spTree>
    <p:extLst>
      <p:ext uri="{BB962C8B-B14F-4D97-AF65-F5344CB8AC3E}">
        <p14:creationId xmlns:p14="http://schemas.microsoft.com/office/powerpoint/2010/main" val="416545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809452-071F-524A-84BB-FB8ED886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>
                <a:solidFill>
                  <a:srgbClr val="FF0000"/>
                </a:solidFill>
              </a:rPr>
              <a:t>対数螺旋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BA44E6C-CB34-C84E-99C1-1529E2AF6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975" y="2014193"/>
            <a:ext cx="5304126" cy="3759883"/>
          </a:xfr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F3817FD-2719-0843-A90D-4EE8B532F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714" y="2014193"/>
            <a:ext cx="5459357" cy="37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C63F44-9041-9F4F-9BB0-342632B4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05" y="1887795"/>
            <a:ext cx="9673306" cy="20375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kumimoji="1" lang="ja-JP" altLang="en-US" sz="7200" cap="all" spc="-10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黄</a:t>
            </a:r>
            <a:r>
              <a:rPr kumimoji="1" lang="en-US" altLang="ja-JP" sz="7200" cap="all" spc="-100" dirty="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7200" cap="all" spc="-10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金</a:t>
            </a:r>
            <a:r>
              <a:rPr kumimoji="1" lang="en-US" altLang="ja-JP" sz="7200" cap="all" spc="-100" dirty="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7200" cap="all" spc="-10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比</a:t>
            </a:r>
            <a:r>
              <a:rPr kumimoji="1" lang="en-US" altLang="ja-JP" sz="7200" cap="all" spc="-100" dirty="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7200" cap="all" spc="-10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の</a:t>
            </a:r>
            <a:r>
              <a:rPr kumimoji="1" lang="en-US" altLang="ja-JP" sz="7200" cap="all" spc="-100" dirty="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kumimoji="1" lang="ja-JP" altLang="en-US" sz="7200" cap="all" spc="-100"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FE874F8D-4510-3E43-B249-0B2363119374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260204" y="3994487"/>
                <a:ext cx="9673306" cy="18408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 algn="ctr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ja-JP" sz="2000" spc="80" dirty="0"/>
                  <a:t>   </a:t>
                </a:r>
                <a:r>
                  <a:rPr lang="en-US" altLang="ja-JP" sz="6000" b="1" spc="8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1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6000" b="1" i="1" spc="8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6000" b="1" i="1" spc="8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6000" b="1" i="1" spc="80">
                            <a:latin typeface="Cambria Math" panose="02040503050406030204" pitchFamily="18" charset="0"/>
                          </a:rPr>
                          <m:t>+√</m:t>
                        </m:r>
                        <m:r>
                          <a:rPr lang="ja-JP" altLang="en-US" sz="6000" b="1" i="1" spc="8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ja-JP" altLang="en-US" sz="6000" b="1" i="1" spc="8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ja-JP" sz="6000" b="1" i="1" spc="8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6000" b="1" spc="8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= 1 : 1.618…</a:t>
                </a:r>
                <a:endParaRPr kumimoji="1" lang="en-US" altLang="ja-JP" sz="6000" spc="8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FE874F8D-4510-3E43-B249-0B236311937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0204" y="3994487"/>
                <a:ext cx="9673306" cy="1840829"/>
              </a:xfrm>
              <a:prstGeom prst="rect">
                <a:avLst/>
              </a:prstGeom>
              <a:blipFill>
                <a:blip r:embed="rId3"/>
                <a:stretch>
                  <a:fillRect t="-4138" r="-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2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767256"/>
            <a:ext cx="10397360" cy="742567"/>
          </a:xfrm>
        </p:spPr>
        <p:txBody>
          <a:bodyPr>
            <a:noAutofit/>
          </a:bodyPr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SGothicE" charset="-128"/>
              </a:rPr>
              <a:t>数学の目で世界を見る</a:t>
            </a:r>
            <a:endParaRPr kumimoji="1" lang="ja-JP" altLang="en-US" sz="3200" dirty="0">
              <a:solidFill>
                <a:schemeClr val="tx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SGothicE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flipH="1">
            <a:off x="963037" y="2259532"/>
            <a:ext cx="10379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ja-JP" altLang="en-US" sz="600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PGothicE" charset="-128"/>
              </a:rPr>
              <a:t>統計的な考え方</a:t>
            </a:r>
            <a:endParaRPr kumimoji="1" lang="en-US" altLang="ja-JP" sz="6000">
              <a:solidFill>
                <a:srgbClr val="FF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PGothicE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600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PGothicE" charset="-128"/>
              </a:rPr>
              <a:t>宇宙の成り立ちや極微の世界</a:t>
            </a:r>
            <a:endParaRPr lang="en-US" altLang="ja-JP" sz="6000">
              <a:solidFill>
                <a:srgbClr val="FF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PGothicE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ja-JP" altLang="en-US" sz="600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PGothicE" charset="-128"/>
              </a:rPr>
              <a:t>自然の中にある対称性</a:t>
            </a:r>
            <a:endParaRPr kumimoji="1" lang="en-US" altLang="ja-JP" sz="6000">
              <a:solidFill>
                <a:srgbClr val="FF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PGothicE" charset="-128"/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600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HGPGothicE" charset="-128"/>
              </a:rPr>
              <a:t>ディベート</a:t>
            </a:r>
            <a:endParaRPr kumimoji="1" lang="en-US" altLang="ja-JP" sz="6000" dirty="0">
              <a:solidFill>
                <a:srgbClr val="FF0000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HGPGothicE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873303" y="641195"/>
                <a:ext cx="10068675" cy="138415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ja-JP" altLang="en-US">
                    <a:solidFill>
                      <a:srgbClr val="FFC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黄金比</a:t>
                </a:r>
                <a:r>
                  <a:rPr kumimoji="1" lang="en-US" altLang="ja-JP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  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1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mr-IN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fPr>
                      <m:num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𝟏</m:t>
                        </m:r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+√</m:t>
                        </m:r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  <a:cs typeface="Cambria Math" charset="0"/>
                          </a:rPr>
                          <m:t>𝟓</m:t>
                        </m:r>
                      </m:num>
                      <m:den>
                        <m:r>
                          <a:rPr kumimoji="1"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𝟐</m:t>
                        </m:r>
                      </m:den>
                    </m:f>
                    <m:r>
                      <a:rPr kumimoji="1" lang="en-US" altLang="ja-JP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</m:oMath>
                </a14:m>
                <a:r>
                  <a:rPr kumimoji="1" lang="en-US" altLang="ja-JP" b="1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= 1 : 1.618</a:t>
                </a:r>
                <a:r>
                  <a:rPr kumimoji="1" lang="mr-IN" altLang="ja-JP" b="1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…</a:t>
                </a:r>
                <a:endParaRPr kumimoji="1" lang="ja-JP" altLang="en-US" b="1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73303" y="641195"/>
                <a:ext cx="10068675" cy="13841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4" y="2060992"/>
            <a:ext cx="5214039" cy="3770030"/>
          </a:xfrm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96" y="2060993"/>
            <a:ext cx="5214041" cy="377003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826152" y="6007664"/>
            <a:ext cx="416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黄金比は最も</a:t>
            </a:r>
            <a:r>
              <a:rPr kumimoji="1" lang="ja-JP" altLang="en-US" dirty="0">
                <a:solidFill>
                  <a:srgbClr val="FF0000"/>
                </a:solidFill>
              </a:rPr>
              <a:t>美しい比と言われている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FEE69B-2CA3-6B43-B84E-8630918DF844}"/>
              </a:ext>
            </a:extLst>
          </p:cNvPr>
          <p:cNvSpPr txBox="1"/>
          <p:nvPr/>
        </p:nvSpPr>
        <p:spPr>
          <a:xfrm>
            <a:off x="2676293" y="526895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パルテノン神殿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EF09B3-DCCE-0148-B270-2B72FAFA2AD6}"/>
              </a:ext>
            </a:extLst>
          </p:cNvPr>
          <p:cNvSpPr txBox="1"/>
          <p:nvPr/>
        </p:nvSpPr>
        <p:spPr>
          <a:xfrm>
            <a:off x="7410977" y="529682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クフ王のピラミッド</a:t>
            </a:r>
          </a:p>
        </p:txBody>
      </p:sp>
    </p:spTree>
    <p:extLst>
      <p:ext uri="{BB962C8B-B14F-4D97-AF65-F5344CB8AC3E}">
        <p14:creationId xmlns:p14="http://schemas.microsoft.com/office/powerpoint/2010/main" val="19826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FB7AEF-EBE4-4D09-8CB7-8EABCB3BE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FEBEB-E7DF-4119-99EC-3C2C5F3C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5688020" cy="621453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2243410-A060-5E48-9712-DBC3A4B1D8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40998" y="965200"/>
                <a:ext cx="4689938" cy="4815596"/>
              </a:xfrm>
            </p:spPr>
            <p:txBody>
              <a:bodyPr>
                <a:normAutofit/>
              </a:bodyPr>
              <a:lstStyle/>
              <a:p>
                <a:pPr algn="r"/>
                <a:r>
                  <a:rPr kumimoji="1" lang="ja-JP" altLang="en-US">
                    <a:solidFill>
                      <a:srgbClr val="FFFFFF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  <a:t>黄金比とフィボナッチ数列と葉序の関係</a:t>
                </a:r>
                <a:br>
                  <a:rPr kumimoji="1" lang="en-US" altLang="ja-JP" dirty="0">
                    <a:solidFill>
                      <a:srgbClr val="FFFFFF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</a:br>
                <a:br>
                  <a:rPr kumimoji="1" lang="en-US" altLang="ja-JP" dirty="0">
                    <a:solidFill>
                      <a:srgbClr val="FFFFFF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𝛟</m:t>
                      </m:r>
                      <m:r>
                        <a:rPr lang="en-US" altLang="ja-JP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altLang="ja-JP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1" i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𝟏</m:t>
                          </m:r>
                          <m:r>
                            <a:rPr lang="en-US" altLang="ja-JP" b="1" i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+√</m:t>
                          </m:r>
                          <m:r>
                            <a:rPr lang="en-US" altLang="ja-JP" b="1" i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ja-JP" b="1" i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1" lang="ja-JP" altLang="en-US" b="1">
                  <a:solidFill>
                    <a:srgbClr val="FFFFFF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2243410-A060-5E48-9712-DBC3A4B1D8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40998" y="965200"/>
                <a:ext cx="4689938" cy="4815596"/>
              </a:xfrm>
              <a:blipFill>
                <a:blip r:embed="rId3"/>
                <a:stretch>
                  <a:fillRect r="-59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E25F227-C9F5-44BC-8ECE-188763D85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8CAE411-BEDC-894C-9EBC-39C248441E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3115" y="974875"/>
                <a:ext cx="5042524" cy="4852362"/>
              </a:xfrm>
            </p:spPr>
            <p:txBody>
              <a:bodyPr anchor="ctr"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altLang="ja-JP" sz="6600" b="1" dirty="0">
                    <a:solidFill>
                      <a:srgbClr val="FFFFFF"/>
                    </a:solidFill>
                  </a:rPr>
                  <a:t>lim360F</a:t>
                </a:r>
                <a:r>
                  <a:rPr lang="en-US" altLang="ja-JP" sz="6600" b="1" baseline="-25000" dirty="0">
                    <a:solidFill>
                      <a:srgbClr val="FFFFFF"/>
                    </a:solidFill>
                  </a:rPr>
                  <a:t>n</a:t>
                </a:r>
                <a:r>
                  <a:rPr lang="en-US" altLang="ja-JP" sz="6600" b="1" dirty="0">
                    <a:solidFill>
                      <a:srgbClr val="FFFFFF"/>
                    </a:solidFill>
                  </a:rPr>
                  <a:t>/F</a:t>
                </a:r>
                <a:r>
                  <a:rPr lang="en-US" altLang="ja-JP" sz="6600" b="1" baseline="-25000" dirty="0">
                    <a:solidFill>
                      <a:srgbClr val="FFFFFF"/>
                    </a:solidFill>
                  </a:rPr>
                  <a:t>n+1 </a:t>
                </a:r>
              </a:p>
              <a:p>
                <a:pPr marL="0" indent="0">
                  <a:buNone/>
                </a:pPr>
                <a:r>
                  <a:rPr lang="en-US" altLang="ja-JP" sz="6600" b="1" dirty="0">
                    <a:solidFill>
                      <a:srgbClr val="FFFFFF"/>
                    </a:solidFill>
                  </a:rPr>
                  <a:t>= 137.52 …</a:t>
                </a:r>
              </a:p>
              <a:p>
                <a:pPr marL="0" indent="0">
                  <a:buNone/>
                </a:pPr>
                <a:r>
                  <a:rPr lang="en-US" altLang="ja-JP" sz="6600" b="1" dirty="0">
                    <a:solidFill>
                      <a:srgbClr val="FFFFFF"/>
                    </a:solidFill>
                  </a:rPr>
                  <a:t>= 360/</a:t>
                </a:r>
                <a14:m>
                  <m:oMath xmlns:m="http://schemas.openxmlformats.org/officeDocument/2006/math">
                    <m:r>
                      <a:rPr lang="ja-JP" altLang="en-US" sz="6600" b="1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endParaRPr lang="ja-JP" altLang="en-US" sz="6600" b="1">
                  <a:solidFill>
                    <a:srgbClr val="FFFFFF"/>
                  </a:solidFill>
                </a:endParaRPr>
              </a:p>
              <a:p>
                <a:endParaRPr kumimoji="1" lang="ja-JP" altLang="en-US" b="1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8CAE411-BEDC-894C-9EBC-39C248441E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3115" y="974875"/>
                <a:ext cx="5042524" cy="4852362"/>
              </a:xfrm>
              <a:blipFill>
                <a:blip r:embed="rId4"/>
                <a:stretch>
                  <a:fillRect l="-80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990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8BCF39-9CF5-C845-8099-158618D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7020"/>
            <a:ext cx="10058400" cy="77443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>
                <a:solidFill>
                  <a:schemeClr val="accent4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夏祭り射的の参加人数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A9C78AE-E01E-B443-A4C2-5308B47581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81457"/>
                <a:ext cx="10058400" cy="5265605"/>
              </a:xfrm>
            </p:spPr>
            <p:txBody>
              <a:bodyPr>
                <a:normAutofit/>
              </a:bodyPr>
              <a:lstStyle/>
              <a:p>
                <a:r>
                  <a:rPr lang="ja-JP" altLang="en-US" sz="40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夏祭り射的：４時間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での来場者数の比較</a:t>
                </a:r>
                <a:endParaRPr lang="en-US" altLang="ja-JP" sz="40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HGMaruGothicMPRO" charset="-128"/>
                </a:endParaRPr>
              </a:p>
              <a:p>
                <a:r>
                  <a:rPr lang="en-US" altLang="ja-JP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H29  5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発</a:t>
                </a:r>
                <a:r>
                  <a:rPr lang="en-US" altLang="ja-JP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/</a:t>
                </a:r>
                <a:r>
                  <a:rPr lang="ja-JP" altLang="en-US" sz="40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人→来場者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数</a:t>
                </a:r>
                <a:r>
                  <a:rPr lang="en-US" altLang="ja-JP" sz="40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393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</a:t>
                </a:r>
                <a:endParaRPr lang="en-US" altLang="ja-JP" sz="40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HGMaruGothicMPRO" charset="-128"/>
                </a:endParaRPr>
              </a:p>
              <a:p>
                <a:r>
                  <a:rPr lang="en-US" altLang="ja-JP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H30  3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発</a:t>
                </a:r>
                <a:r>
                  <a:rPr lang="en-US" altLang="ja-JP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/</a:t>
                </a:r>
                <a:r>
                  <a:rPr lang="ja-JP" altLang="en-US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人に変更：統計的な予想</a:t>
                </a:r>
                <a:r>
                  <a:rPr lang="ja-JP" altLang="en-US" sz="40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人数</a:t>
                </a:r>
                <a:r>
                  <a:rPr lang="en-US" altLang="ja-JP" sz="40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ja-JP" sz="36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393</a:t>
                </a:r>
                <a:r>
                  <a:rPr lang="en-US" altLang="ja-JP" sz="36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ja-JP" sz="4400" i="1">
                            <a:latin typeface="Cambria Math" panose="02040503050406030204" pitchFamily="18" charset="0"/>
                            <a:ea typeface="HGMaruGothicMPRO" charset="-128"/>
                            <a:cs typeface="HGMaruGothicMPRO" charset="-128"/>
                          </a:rPr>
                        </m:ctrlPr>
                      </m:fPr>
                      <m:num>
                        <m:r>
                          <a:rPr lang="en-US" altLang="ja-JP" sz="4400" i="1">
                            <a:latin typeface="Cambria Math" charset="0"/>
                            <a:ea typeface="HGMaruGothicMPRO" charset="-128"/>
                            <a:cs typeface="HGMaruGothicMPRO" charset="-128"/>
                          </a:rPr>
                          <m:t>5</m:t>
                        </m:r>
                      </m:num>
                      <m:den>
                        <m:r>
                          <a:rPr lang="en-US" altLang="ja-JP" sz="4400" i="1">
                            <a:latin typeface="Cambria Math" charset="0"/>
                            <a:ea typeface="HGMaruGothicMPRO" charset="-128"/>
                            <a:cs typeface="HGMaruGothicMPRO" charset="-128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ja-JP" sz="360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 =</a:t>
                </a:r>
                <a:r>
                  <a:rPr lang="en-US" altLang="ja-JP" sz="36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665</a:t>
                </a:r>
                <a:r>
                  <a:rPr lang="ja-JP" altLang="en-US" sz="360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</a:t>
                </a:r>
                <a:endParaRPr lang="en-US" altLang="ja-JP" sz="3600" dirty="0"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HGMaruGothicMPRO" charset="-128"/>
                </a:endParaRPr>
              </a:p>
              <a:p>
                <a:r>
                  <a:rPr lang="ja-JP" altLang="en-US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実際は</a:t>
                </a:r>
                <a:r>
                  <a:rPr lang="en-US" altLang="ja-JP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   </a:t>
                </a:r>
                <a:r>
                  <a:rPr lang="en-US" altLang="ja-JP" sz="5400" dirty="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660</a:t>
                </a:r>
                <a:r>
                  <a:rPr lang="ja-JP" altLang="en-US" sz="5400">
                    <a:solidFill>
                      <a:srgbClr val="FF0000"/>
                    </a:solidFill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  <a:cs typeface="HGMaruGothicMPRO" charset="-128"/>
                  </a:rPr>
                  <a:t>人</a:t>
                </a:r>
                <a:endParaRPr lang="en-US" altLang="ja-JP" sz="5400" dirty="0">
                  <a:solidFill>
                    <a:srgbClr val="FF0000"/>
                  </a:solidFill>
                  <a:latin typeface="Hiragino Kaku Gothic Std W8" panose="020B0800000000000000" pitchFamily="34" charset="-128"/>
                  <a:ea typeface="Hiragino Kaku Gothic Std W8" panose="020B0800000000000000" pitchFamily="34" charset="-128"/>
                  <a:cs typeface="HGMaruGothicMPRO" charset="-128"/>
                </a:endParaRPr>
              </a:p>
              <a:p>
                <a:pPr marL="0" indent="0">
                  <a:buNone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A9C78AE-E01E-B443-A4C2-5308B47581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81457"/>
                <a:ext cx="10058400" cy="5265605"/>
              </a:xfrm>
              <a:blipFill>
                <a:blip r:embed="rId3"/>
                <a:stretch>
                  <a:fillRect l="-2399" t="-3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B7FA6219-920A-564B-BC7E-0E2550B04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730" y="3345366"/>
            <a:ext cx="3543767" cy="31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AFE1DB-6AE5-744F-A518-B83E08BE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74" y="364317"/>
            <a:ext cx="3618779" cy="1499616"/>
          </a:xfrm>
        </p:spPr>
        <p:txBody>
          <a:bodyPr/>
          <a:lstStyle/>
          <a:p>
            <a:r>
              <a:rPr kumimoji="1" lang="ja-JP" altLang="en-US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数学の歴史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6CD0848-9439-2141-A8DC-DEE21A5F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20034"/>
            <a:ext cx="9720073" cy="47693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１）ギリシア時代　</a:t>
            </a:r>
            <a:r>
              <a:rPr lang="en-US" altLang="ja-JP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BC</a:t>
            </a: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６世紀ー</a:t>
            </a:r>
            <a:r>
              <a:rPr lang="en-US" altLang="ja-JP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AD</a:t>
            </a: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５世紀　</a:t>
            </a:r>
            <a:endParaRPr lang="en-US" altLang="ja-JP" sz="3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　</a:t>
            </a:r>
            <a:r>
              <a:rPr lang="ja-JP" altLang="en-US" sz="3600">
                <a:solidFill>
                  <a:srgbClr val="FF0202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中学校</a:t>
            </a:r>
            <a:endParaRPr lang="en-US" altLang="ja-JP" sz="3600" dirty="0">
              <a:solidFill>
                <a:srgbClr val="FF0202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２）ニュートンの時代　</a:t>
            </a:r>
            <a:r>
              <a:rPr kumimoji="1" lang="en-US" altLang="ja-JP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17</a:t>
            </a: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世紀　</a:t>
            </a:r>
            <a:endParaRPr kumimoji="1" lang="en-US" altLang="ja-JP" sz="3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　</a:t>
            </a:r>
            <a:r>
              <a:rPr kumimoji="1" lang="ja-JP" altLang="en-US" sz="3600">
                <a:solidFill>
                  <a:srgbClr val="FF0202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高校</a:t>
            </a:r>
            <a:endParaRPr kumimoji="1" lang="en-US" altLang="ja-JP" sz="3600" dirty="0">
              <a:solidFill>
                <a:srgbClr val="FF0202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３）オイラー・ガウスの時代　</a:t>
            </a:r>
            <a:r>
              <a:rPr lang="en-US" altLang="ja-JP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18-19</a:t>
            </a: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世紀　</a:t>
            </a:r>
            <a:endParaRPr lang="en-US" altLang="ja-JP" sz="3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　</a:t>
            </a:r>
            <a:r>
              <a:rPr lang="ja-JP" altLang="en-US" sz="3600">
                <a:solidFill>
                  <a:srgbClr val="FF0202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大学理系</a:t>
            </a:r>
            <a:endParaRPr lang="en-US" altLang="ja-JP" sz="3600" dirty="0">
              <a:solidFill>
                <a:srgbClr val="FF0202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４）</a:t>
            </a:r>
            <a:r>
              <a:rPr lang="en-US" altLang="ja-JP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20</a:t>
            </a:r>
            <a:r>
              <a:rPr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・２１</a:t>
            </a: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世紀の数学　</a:t>
            </a:r>
            <a:endParaRPr kumimoji="1" lang="en-US" altLang="ja-JP" sz="3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　</a:t>
            </a:r>
            <a:r>
              <a:rPr kumimoji="1" lang="ja-JP" altLang="en-US" sz="3600">
                <a:solidFill>
                  <a:srgbClr val="FF0202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大学理学部数学科</a:t>
            </a:r>
          </a:p>
        </p:txBody>
      </p:sp>
    </p:spTree>
    <p:extLst>
      <p:ext uri="{BB962C8B-B14F-4D97-AF65-F5344CB8AC3E}">
        <p14:creationId xmlns:p14="http://schemas.microsoft.com/office/powerpoint/2010/main" val="30465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AC205-9883-E441-93C9-15A765AA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59" y="2349301"/>
            <a:ext cx="4391308" cy="1444414"/>
          </a:xfrm>
        </p:spPr>
        <p:txBody>
          <a:bodyPr>
            <a:normAutofit/>
          </a:bodyPr>
          <a:lstStyle/>
          <a:p>
            <a:r>
              <a:rPr kumimoji="1" lang="ja-JP" altLang="en-US" sz="4400">
                <a:solidFill>
                  <a:srgbClr val="FF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直角三角形の話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E14985-27D7-3F4F-9F71-9CCCCC2A5D7D}"/>
              </a:ext>
            </a:extLst>
          </p:cNvPr>
          <p:cNvSpPr/>
          <p:nvPr/>
        </p:nvSpPr>
        <p:spPr>
          <a:xfrm>
            <a:off x="2070774" y="1201389"/>
            <a:ext cx="52629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6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</a:t>
            </a:r>
            <a:r>
              <a:rPr kumimoji="1" lang="en-US" altLang="ja-JP" sz="6000" baseline="30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 </a:t>
            </a:r>
            <a:r>
              <a:rPr kumimoji="1" lang="en-US" altLang="ja-JP" sz="6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+ B</a:t>
            </a:r>
            <a:r>
              <a:rPr kumimoji="1" lang="en-US" altLang="ja-JP" sz="6000" baseline="30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 </a:t>
            </a:r>
            <a:r>
              <a:rPr kumimoji="1" lang="en-US" altLang="ja-JP" sz="6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= C</a:t>
            </a:r>
            <a:r>
              <a:rPr kumimoji="1" lang="en-US" altLang="ja-JP" sz="6000" baseline="30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</a:t>
            </a:r>
            <a:endParaRPr kumimoji="1" lang="ja-JP" altLang="en-US" sz="6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3F27B59E-544B-F141-A637-B23E09C17B02}"/>
              </a:ext>
            </a:extLst>
          </p:cNvPr>
          <p:cNvSpPr/>
          <p:nvPr/>
        </p:nvSpPr>
        <p:spPr>
          <a:xfrm>
            <a:off x="1713460" y="2186723"/>
            <a:ext cx="5446947" cy="293039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050819-0FDF-C54D-B857-0AC6331E2C4D}"/>
              </a:ext>
            </a:extLst>
          </p:cNvPr>
          <p:cNvSpPr txBox="1"/>
          <p:nvPr/>
        </p:nvSpPr>
        <p:spPr>
          <a:xfrm flipH="1">
            <a:off x="4054306" y="2859613"/>
            <a:ext cx="61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C</a:t>
            </a:r>
            <a:endParaRPr kumimoji="1" lang="ja-JP" altLang="en-US" sz="4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D861145-5B6F-5541-B5E2-E5F6C39805DD}"/>
              </a:ext>
            </a:extLst>
          </p:cNvPr>
          <p:cNvSpPr/>
          <p:nvPr/>
        </p:nvSpPr>
        <p:spPr>
          <a:xfrm>
            <a:off x="1077550" y="3429000"/>
            <a:ext cx="6751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4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</a:t>
            </a:r>
            <a:endParaRPr kumimoji="1" lang="ja-JP" altLang="en-US" sz="4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5D2AE32-254C-5F4D-B10E-44CFE09F28B8}"/>
              </a:ext>
            </a:extLst>
          </p:cNvPr>
          <p:cNvSpPr/>
          <p:nvPr/>
        </p:nvSpPr>
        <p:spPr>
          <a:xfrm>
            <a:off x="4028434" y="5091701"/>
            <a:ext cx="334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4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B</a:t>
            </a:r>
            <a:endParaRPr kumimoji="1" lang="ja-JP" altLang="en-US" sz="4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59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8CD1EE-6176-D942-ABE8-3EF1DB1C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7264"/>
            <a:ext cx="10369296" cy="768096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0202"/>
                </a:solidFill>
                <a:latin typeface="+mj-ea"/>
                <a:ea typeface="+mj-ea"/>
              </a:rPr>
              <a:t>3800</a:t>
            </a:r>
            <a:r>
              <a:rPr kumimoji="1" lang="ja-JP" altLang="en-US">
                <a:solidFill>
                  <a:srgbClr val="FF0202"/>
                </a:solidFill>
                <a:latin typeface="+mj-ea"/>
                <a:ea typeface="+mj-ea"/>
              </a:rPr>
              <a:t>年前のメソポタミアの粘土版</a:t>
            </a:r>
          </a:p>
        </p:txBody>
      </p:sp>
      <p:pic>
        <p:nvPicPr>
          <p:cNvPr id="5" name="コンテンツ プレースホルダー 4" descr="建物, レンガ, 落書き, 石 が含まれている画像&#10;&#10;自動的に生成された説明">
            <a:extLst>
              <a:ext uri="{FF2B5EF4-FFF2-40B4-BE49-F238E27FC236}">
                <a16:creationId xmlns:a16="http://schemas.microsoft.com/office/drawing/2014/main" id="{9EDEA4B5-FCAB-9E4A-B84B-CA25504B5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872" y="853440"/>
            <a:ext cx="11192256" cy="6132576"/>
          </a:xfrm>
        </p:spPr>
      </p:pic>
    </p:spTree>
    <p:extLst>
      <p:ext uri="{BB962C8B-B14F-4D97-AF65-F5344CB8AC3E}">
        <p14:creationId xmlns:p14="http://schemas.microsoft.com/office/powerpoint/2010/main" val="5303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 descr="携帯電話 が含まれている画像&#10;&#10;自動的に生成された説明">
            <a:extLst>
              <a:ext uri="{FF2B5EF4-FFF2-40B4-BE49-F238E27FC236}">
                <a16:creationId xmlns:a16="http://schemas.microsoft.com/office/drawing/2014/main" id="{F2CEA3F8-8F3D-5B41-B971-E82761876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69" y="174661"/>
            <a:ext cx="11178283" cy="6411073"/>
          </a:xfrm>
        </p:spPr>
      </p:pic>
    </p:spTree>
    <p:extLst>
      <p:ext uri="{BB962C8B-B14F-4D97-AF65-F5344CB8AC3E}">
        <p14:creationId xmlns:p14="http://schemas.microsoft.com/office/powerpoint/2010/main" val="254491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カエル, 木, 花 が含まれている画像&#10;&#10;自動的に生成された説明">
            <a:extLst>
              <a:ext uri="{FF2B5EF4-FFF2-40B4-BE49-F238E27FC236}">
                <a16:creationId xmlns:a16="http://schemas.microsoft.com/office/drawing/2014/main" id="{44A5B850-31CF-D24B-94D2-A5F346BD0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711" y="438810"/>
            <a:ext cx="9665830" cy="598038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2353000-F677-0947-9A88-FA720CD1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037" y="924674"/>
            <a:ext cx="7417925" cy="1586587"/>
          </a:xfrm>
        </p:spPr>
        <p:txBody>
          <a:bodyPr>
            <a:normAutofit/>
          </a:bodyPr>
          <a:lstStyle/>
          <a:p>
            <a:r>
              <a:rPr kumimoji="1" lang="ja-JP" altLang="en-US" sz="6600">
                <a:solidFill>
                  <a:schemeClr val="bg1"/>
                </a:solidFill>
              </a:rPr>
              <a:t>ここから植物の話</a:t>
            </a:r>
          </a:p>
        </p:txBody>
      </p:sp>
    </p:spTree>
    <p:extLst>
      <p:ext uri="{BB962C8B-B14F-4D97-AF65-F5344CB8AC3E}">
        <p14:creationId xmlns:p14="http://schemas.microsoft.com/office/powerpoint/2010/main" val="70433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4BF7F3-FF16-2F4E-A3C4-FA4EDDB0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6854"/>
            <a:ext cx="10058400" cy="1078786"/>
          </a:xfrm>
        </p:spPr>
        <p:txBody>
          <a:bodyPr>
            <a:norm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植物の葉のつき方を観察してみる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8FF4127-78CB-434E-BBAF-ECACE2E4F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09" y="256854"/>
            <a:ext cx="11733088" cy="6344293"/>
          </a:xfrm>
        </p:spPr>
      </p:pic>
    </p:spTree>
    <p:extLst>
      <p:ext uri="{BB962C8B-B14F-4D97-AF65-F5344CB8AC3E}">
        <p14:creationId xmlns:p14="http://schemas.microsoft.com/office/powerpoint/2010/main" val="16340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ンテグラル">
  <a:themeElements>
    <a:clrScheme name="インテグラル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インテグラル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インテグラル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408</Words>
  <Application>Microsoft Macintosh PowerPoint</Application>
  <PresentationFormat>ワイド画面</PresentationFormat>
  <Paragraphs>81</Paragraphs>
  <Slides>21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HGMaruGothicMPRO</vt:lpstr>
      <vt:lpstr>Hiragino Kaku Gothic Std W8</vt:lpstr>
      <vt:lpstr>メイリオ</vt:lpstr>
      <vt:lpstr>Yu Gothic</vt:lpstr>
      <vt:lpstr>Arial</vt:lpstr>
      <vt:lpstr>Cambria Math</vt:lpstr>
      <vt:lpstr>Tw Cen MT</vt:lpstr>
      <vt:lpstr>Tw Cen MT Condensed</vt:lpstr>
      <vt:lpstr>Wingdings 3</vt:lpstr>
      <vt:lpstr>インテグラル</vt:lpstr>
      <vt:lpstr>  植物の進化に隠れた数列の話  --有理数から最も遠い無理数-- </vt:lpstr>
      <vt:lpstr>数学の目で世界を見る</vt:lpstr>
      <vt:lpstr>夏祭り射的の参加人数</vt:lpstr>
      <vt:lpstr>数学の歴史</vt:lpstr>
      <vt:lpstr>直角三角形の話</vt:lpstr>
      <vt:lpstr>3800年前のメソポタミアの粘土版</vt:lpstr>
      <vt:lpstr>PowerPoint プレゼンテーション</vt:lpstr>
      <vt:lpstr>ここから植物の話</vt:lpstr>
      <vt:lpstr>植物の葉のつき方を観察してみる</vt:lpstr>
      <vt:lpstr>PowerPoint プレゼンテーション</vt:lpstr>
      <vt:lpstr>PowerPoint プレゼンテーション</vt:lpstr>
      <vt:lpstr>レオナルド・フィボナッチ</vt:lpstr>
      <vt:lpstr>PowerPoint プレゼンテーション</vt:lpstr>
      <vt:lpstr>・Fn/Fn+1  Fn  周して Fn+1 枚の 葉がつく</vt:lpstr>
      <vt:lpstr>PowerPoint プレゼンテーション</vt:lpstr>
      <vt:lpstr>PowerPoint プレゼンテーション</vt:lpstr>
      <vt:lpstr>ひまわりに現れるフィボナッチ数列</vt:lpstr>
      <vt:lpstr>対数螺旋</vt:lpstr>
      <vt:lpstr>黄 金 比 の 話</vt:lpstr>
      <vt:lpstr>黄金比   1 : (1+√5)/2  = 1 : 1.618…</vt:lpstr>
      <vt:lpstr>黄金比とフィボナッチ数列と葉序の関係  ϕ=(1+√5)/2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植物の進化に隠れた数列の話  --有理数から最も遠い無理数-- </dc:title>
  <dc:creator>Hiroshima Fumio</dc:creator>
  <cp:lastModifiedBy>Hiroshima Fumio</cp:lastModifiedBy>
  <cp:revision>8</cp:revision>
  <cp:lastPrinted>2019-11-12T22:08:42Z</cp:lastPrinted>
  <dcterms:created xsi:type="dcterms:W3CDTF">2019-11-12T16:35:14Z</dcterms:created>
  <dcterms:modified xsi:type="dcterms:W3CDTF">2019-11-13T04:33:23Z</dcterms:modified>
</cp:coreProperties>
</file>